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  <p:sldMasterId id="2147483666" r:id="rId5"/>
    <p:sldMasterId id="2147483668" r:id="rId6"/>
  </p:sldMasterIdLst>
  <p:sldIdLst>
    <p:sldId id="256" r:id="rId7"/>
    <p:sldId id="257" r:id="rId8"/>
    <p:sldId id="258" r:id="rId9"/>
  </p:sldIdLst>
  <p:sldSz cx="15125700" cy="10693400"/>
  <p:notesSz cx="151257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80DDFE-706A-45CB-AD19-2F4A14149C2E}" v="11" dt="2026-03-18T13:15:11.971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8"/>
  </p:normalViewPr>
  <p:slideViewPr>
    <p:cSldViewPr>
      <p:cViewPr varScale="1">
        <p:scale>
          <a:sx n="38" d="100"/>
          <a:sy n="38" d="100"/>
        </p:scale>
        <p:origin x="1392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Wee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Wee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2138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Wee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4936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artoon character on a farm&#10;&#10;AI-generated content may be incorrect.">
            <a:extLst>
              <a:ext uri="{FF2B5EF4-FFF2-40B4-BE49-F238E27FC236}">
                <a16:creationId xmlns:a16="http://schemas.microsoft.com/office/drawing/2014/main" id="{BF2E30ED-5B17-6C3C-97E3-F989E6845CA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" y="0"/>
            <a:ext cx="15122609" cy="1069558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F2E30ED-5B17-6C3C-97E3-F989E6845CA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1" y="0"/>
            <a:ext cx="15122607" cy="10695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109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F2E30ED-5B17-6C3C-97E3-F989E6845CA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1" y="0"/>
            <a:ext cx="15122607" cy="10695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219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image" Target="../media/image5.png"/><Relationship Id="rId21" Type="http://schemas.openxmlformats.org/officeDocument/2006/relationships/image" Target="../media/image23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Relationship Id="rId22" Type="http://schemas.openxmlformats.org/officeDocument/2006/relationships/image" Target="../media/image2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0.png"/><Relationship Id="rId18" Type="http://schemas.openxmlformats.org/officeDocument/2006/relationships/image" Target="../media/image35.png"/><Relationship Id="rId3" Type="http://schemas.openxmlformats.org/officeDocument/2006/relationships/image" Target="../media/image5.png"/><Relationship Id="rId7" Type="http://schemas.openxmlformats.org/officeDocument/2006/relationships/image" Target="../media/image10.png"/><Relationship Id="rId12" Type="http://schemas.openxmlformats.org/officeDocument/2006/relationships/image" Target="../media/image29.png"/><Relationship Id="rId17" Type="http://schemas.openxmlformats.org/officeDocument/2006/relationships/image" Target="../media/image34.png"/><Relationship Id="rId2" Type="http://schemas.openxmlformats.org/officeDocument/2006/relationships/image" Target="../media/image4.png"/><Relationship Id="rId16" Type="http://schemas.openxmlformats.org/officeDocument/2006/relationships/image" Target="../media/image33.png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28.png"/><Relationship Id="rId5" Type="http://schemas.openxmlformats.org/officeDocument/2006/relationships/image" Target="../media/image6.png"/><Relationship Id="rId15" Type="http://schemas.openxmlformats.org/officeDocument/2006/relationships/image" Target="../media/image32.png"/><Relationship Id="rId10" Type="http://schemas.openxmlformats.org/officeDocument/2006/relationships/image" Target="../media/image27.png"/><Relationship Id="rId19" Type="http://schemas.openxmlformats.org/officeDocument/2006/relationships/image" Target="../media/image24.png"/><Relationship Id="rId4" Type="http://schemas.openxmlformats.org/officeDocument/2006/relationships/image" Target="../media/image13.png"/><Relationship Id="rId9" Type="http://schemas.openxmlformats.org/officeDocument/2006/relationships/image" Target="../media/image14.png"/><Relationship Id="rId14" Type="http://schemas.openxmlformats.org/officeDocument/2006/relationships/image" Target="../media/image3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0.png"/><Relationship Id="rId18" Type="http://schemas.openxmlformats.org/officeDocument/2006/relationships/image" Target="../media/image45.png"/><Relationship Id="rId3" Type="http://schemas.openxmlformats.org/officeDocument/2006/relationships/image" Target="../media/image5.png"/><Relationship Id="rId7" Type="http://schemas.openxmlformats.org/officeDocument/2006/relationships/image" Target="../media/image36.png"/><Relationship Id="rId12" Type="http://schemas.openxmlformats.org/officeDocument/2006/relationships/image" Target="../media/image28.png"/><Relationship Id="rId17" Type="http://schemas.openxmlformats.org/officeDocument/2006/relationships/image" Target="../media/image44.png"/><Relationship Id="rId2" Type="http://schemas.openxmlformats.org/officeDocument/2006/relationships/image" Target="../media/image4.png"/><Relationship Id="rId16" Type="http://schemas.openxmlformats.org/officeDocument/2006/relationships/image" Target="../media/image4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11" Type="http://schemas.openxmlformats.org/officeDocument/2006/relationships/image" Target="../media/image15.png"/><Relationship Id="rId5" Type="http://schemas.openxmlformats.org/officeDocument/2006/relationships/image" Target="../media/image8.png"/><Relationship Id="rId15" Type="http://schemas.openxmlformats.org/officeDocument/2006/relationships/image" Target="../media/image42.png"/><Relationship Id="rId10" Type="http://schemas.openxmlformats.org/officeDocument/2006/relationships/image" Target="../media/image39.png"/><Relationship Id="rId19" Type="http://schemas.openxmlformats.org/officeDocument/2006/relationships/image" Target="../media/image24.png"/><Relationship Id="rId4" Type="http://schemas.openxmlformats.org/officeDocument/2006/relationships/image" Target="../media/image7.png"/><Relationship Id="rId9" Type="http://schemas.openxmlformats.org/officeDocument/2006/relationships/image" Target="../media/image38.png"/><Relationship Id="rId1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object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6878146"/>
              </p:ext>
            </p:extLst>
          </p:nvPr>
        </p:nvGraphicFramePr>
        <p:xfrm>
          <a:off x="671093" y="2628277"/>
          <a:ext cx="13795375" cy="47929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59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59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59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590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590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566545">
                <a:tc>
                  <a:txBody>
                    <a:bodyPr/>
                    <a:lstStyle/>
                    <a:p>
                      <a:pPr marL="88265" marR="74295" indent="-635" algn="ctr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Smoky</a:t>
                      </a:r>
                      <a:r>
                        <a:rPr sz="1700" spc="-6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BBQ</a:t>
                      </a:r>
                      <a:r>
                        <a:rPr sz="1700" spc="-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Protein</a:t>
                      </a:r>
                      <a:r>
                        <a:rPr sz="1700" spc="-6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Bites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sz="1700" spc="-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Garlic</a:t>
                      </a:r>
                      <a:r>
                        <a:rPr sz="17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sz="1700" spc="-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Herb</a:t>
                      </a:r>
                      <a:r>
                        <a:rPr sz="17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Wedges</a:t>
                      </a:r>
                      <a:endParaRPr sz="1700" dirty="0">
                        <a:latin typeface="Arial"/>
                        <a:cs typeface="Arial"/>
                      </a:endParaRPr>
                    </a:p>
                    <a:p>
                      <a:pPr marL="5715" algn="ctr">
                        <a:lnSpc>
                          <a:spcPct val="100000"/>
                        </a:lnSpc>
                      </a:pP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BBQ</a:t>
                      </a:r>
                      <a:r>
                        <a:rPr sz="12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sauce</a:t>
                      </a:r>
                      <a:r>
                        <a:rPr sz="12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coated</a:t>
                      </a:r>
                      <a:r>
                        <a:rPr sz="12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veggie</a:t>
                      </a:r>
                      <a:r>
                        <a:rPr sz="12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protein</a:t>
                      </a:r>
                      <a:endParaRPr sz="1200" dirty="0">
                        <a:latin typeface="Arial"/>
                        <a:cs typeface="Arial"/>
                      </a:endParaRPr>
                    </a:p>
                    <a:p>
                      <a:pPr marL="120014" marR="106045" algn="ctr">
                        <a:lnSpc>
                          <a:spcPct val="111100"/>
                        </a:lnSpc>
                      </a:pP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pieces</a:t>
                      </a:r>
                      <a:r>
                        <a:rPr sz="12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served</a:t>
                      </a:r>
                      <a:r>
                        <a:rPr sz="12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sz="12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garlic</a:t>
                      </a:r>
                      <a:r>
                        <a:rPr sz="12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sz="12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herb</a:t>
                      </a:r>
                      <a:r>
                        <a:rPr sz="12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oven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baked</a:t>
                      </a:r>
                      <a:r>
                        <a:rPr sz="12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wedges.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R w="6350">
                      <a:solidFill>
                        <a:srgbClr val="FFFFFF"/>
                      </a:solidFill>
                      <a:prstDash val="solid"/>
                    </a:lnR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8D4D7"/>
                    </a:solidFill>
                  </a:tcPr>
                </a:tc>
                <a:tc>
                  <a:txBody>
                    <a:bodyPr/>
                    <a:lstStyle/>
                    <a:p>
                      <a:pPr marL="500380" marR="486409" algn="ctr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Green</a:t>
                      </a:r>
                      <a:r>
                        <a:rPr sz="1700" spc="-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Earth</a:t>
                      </a:r>
                      <a:r>
                        <a:rPr sz="1700" spc="-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Curry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sz="1700" spc="-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Fluffy</a:t>
                      </a:r>
                      <a:r>
                        <a:rPr sz="1700" spc="-6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Rice</a:t>
                      </a:r>
                      <a:endParaRPr sz="1700">
                        <a:latin typeface="Arial"/>
                        <a:cs typeface="Arial"/>
                      </a:endParaRPr>
                    </a:p>
                    <a:p>
                      <a:pPr marL="5715" algn="ctr">
                        <a:lnSpc>
                          <a:spcPct val="100000"/>
                        </a:lnSpc>
                      </a:pPr>
                      <a:r>
                        <a:rPr sz="12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Low-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carbon</a:t>
                      </a:r>
                      <a:r>
                        <a:rPr sz="12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veggie</a:t>
                      </a:r>
                      <a:r>
                        <a:rPr sz="12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curry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sz="12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rice.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8D4D7"/>
                    </a:solidFill>
                  </a:tcPr>
                </a:tc>
                <a:tc>
                  <a:txBody>
                    <a:bodyPr/>
                    <a:lstStyle/>
                    <a:p>
                      <a:pPr marL="250190" marR="235585" algn="ctr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Bean</a:t>
                      </a:r>
                      <a:r>
                        <a:rPr sz="1700" spc="-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Burst</a:t>
                      </a:r>
                      <a:r>
                        <a:rPr sz="1700" spc="-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Puff</a:t>
                      </a:r>
                      <a:r>
                        <a:rPr sz="17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Square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sz="1700" spc="-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Golden</a:t>
                      </a:r>
                      <a:r>
                        <a:rPr sz="1700" spc="-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Roasted Potatoes</a:t>
                      </a:r>
                      <a:endParaRPr sz="1700">
                        <a:latin typeface="Arial"/>
                        <a:cs typeface="Arial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Creamy</a:t>
                      </a:r>
                      <a:r>
                        <a:rPr sz="12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veggie</a:t>
                      </a:r>
                      <a:r>
                        <a:rPr sz="12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sz="12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butter</a:t>
                      </a:r>
                      <a:r>
                        <a:rPr sz="12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bean</a:t>
                      </a:r>
                      <a:r>
                        <a:rPr sz="12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puff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squares</a:t>
                      </a:r>
                      <a:r>
                        <a:rPr sz="12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served</a:t>
                      </a:r>
                      <a:r>
                        <a:rPr sz="12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sz="12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roasted</a:t>
                      </a:r>
                      <a:r>
                        <a:rPr sz="12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potatoes.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8D4D7"/>
                    </a:solidFill>
                  </a:tcPr>
                </a:tc>
                <a:tc>
                  <a:txBody>
                    <a:bodyPr/>
                    <a:lstStyle/>
                    <a:p>
                      <a:pPr marL="566420" marR="552450" algn="ctr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Chef’s</a:t>
                      </a:r>
                      <a:r>
                        <a:rPr sz="17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Special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Pasta</a:t>
                      </a:r>
                      <a:r>
                        <a:rPr sz="1700" spc="-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Bolognese</a:t>
                      </a:r>
                      <a:endParaRPr sz="1700">
                        <a:latin typeface="Arial"/>
                        <a:cs typeface="Arial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2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Low-carbon</a:t>
                      </a:r>
                      <a:r>
                        <a:rPr sz="12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penne</a:t>
                      </a:r>
                      <a:r>
                        <a:rPr sz="12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pasta</a:t>
                      </a:r>
                      <a:r>
                        <a:rPr sz="12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571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2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veggie packed bolognese </a:t>
                      </a:r>
                      <a:r>
                        <a:rPr sz="12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sauce.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8D4D7"/>
                    </a:solidFill>
                  </a:tcPr>
                </a:tc>
                <a:tc>
                  <a:txBody>
                    <a:bodyPr/>
                    <a:lstStyle/>
                    <a:p>
                      <a:pPr marL="356235" marR="342265" indent="245745">
                        <a:lnSpc>
                          <a:spcPts val="2000"/>
                        </a:lnSpc>
                        <a:spcBef>
                          <a:spcPts val="204"/>
                        </a:spcBef>
                      </a:pP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Golden</a:t>
                      </a:r>
                      <a:r>
                        <a:rPr sz="1700" spc="-8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Nuggets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sz="17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Chips</a:t>
                      </a:r>
                      <a:r>
                        <a:rPr sz="17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sz="17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Ketchup</a:t>
                      </a:r>
                      <a:endParaRPr sz="1700">
                        <a:latin typeface="Arial"/>
                        <a:cs typeface="Arial"/>
                      </a:endParaRPr>
                    </a:p>
                    <a:p>
                      <a:pPr marL="568960" marR="478790" indent="-76200">
                        <a:lnSpc>
                          <a:spcPts val="1400"/>
                        </a:lnSpc>
                        <a:spcBef>
                          <a:spcPts val="80"/>
                        </a:spcBef>
                      </a:pP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Quorn</a:t>
                      </a:r>
                      <a:r>
                        <a:rPr sz="12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dippers</a:t>
                      </a:r>
                      <a:r>
                        <a:rPr sz="12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served</a:t>
                      </a:r>
                      <a:r>
                        <a:rPr sz="12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chips</a:t>
                      </a:r>
                      <a:r>
                        <a:rPr sz="12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sz="12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tomato</a:t>
                      </a:r>
                      <a:r>
                        <a:rPr sz="1200" spc="-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ketchup.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6350">
                      <a:solidFill>
                        <a:srgbClr val="FFFFFF"/>
                      </a:solidFill>
                      <a:prstDash val="solid"/>
                    </a:lnL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8D4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14145">
                <a:tc>
                  <a:txBody>
                    <a:bodyPr/>
                    <a:lstStyle/>
                    <a:p>
                      <a:pPr marL="351790" marR="341630" indent="-1270" algn="ctr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Margherita</a:t>
                      </a:r>
                      <a:r>
                        <a:rPr sz="1700" spc="-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Pizza</a:t>
                      </a:r>
                      <a:r>
                        <a:rPr sz="1700" spc="-7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 </a:t>
                      </a:r>
                      <a:r>
                        <a:rPr sz="1700" spc="-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Garlic</a:t>
                      </a:r>
                      <a:r>
                        <a:rPr sz="1700" spc="-7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sz="1700" spc="-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Herb</a:t>
                      </a:r>
                      <a:r>
                        <a:rPr sz="1700" spc="-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Wedges</a:t>
                      </a:r>
                      <a:endParaRPr sz="1700" dirty="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8D4D7"/>
                    </a:solidFill>
                  </a:tcPr>
                </a:tc>
                <a:tc>
                  <a:txBody>
                    <a:bodyPr/>
                    <a:lstStyle/>
                    <a:p>
                      <a:pPr marL="652780" marR="318770" indent="-320675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Chicken</a:t>
                      </a:r>
                      <a:r>
                        <a:rPr sz="1700" spc="-9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Tikka</a:t>
                      </a:r>
                      <a:r>
                        <a:rPr sz="1700" spc="-7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Masala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sz="1700" spc="-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Fluffy</a:t>
                      </a:r>
                      <a:r>
                        <a:rPr sz="1700" spc="-6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Rice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8D4D7"/>
                    </a:solidFill>
                  </a:tcPr>
                </a:tc>
                <a:tc>
                  <a:txBody>
                    <a:bodyPr/>
                    <a:lstStyle/>
                    <a:p>
                      <a:pPr marL="175260" marR="170180" algn="ctr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spc="-7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Roast</a:t>
                      </a:r>
                      <a:r>
                        <a:rPr sz="1700" spc="-114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Chicken</a:t>
                      </a:r>
                      <a:r>
                        <a:rPr sz="1700" spc="-1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7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sz="1700" spc="-1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Golden</a:t>
                      </a:r>
                      <a:r>
                        <a:rPr sz="1700" spc="-1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Roasted </a:t>
                      </a:r>
                      <a:r>
                        <a:rPr sz="1700" spc="-8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Potatoes,</a:t>
                      </a:r>
                      <a:r>
                        <a:rPr sz="1700" spc="-8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Yorkshire </a:t>
                      </a:r>
                      <a:r>
                        <a:rPr sz="1700" spc="-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Pudding</a:t>
                      </a:r>
                      <a:r>
                        <a:rPr sz="1700" spc="-1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sz="1700" spc="-10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Gravy</a:t>
                      </a:r>
                      <a:endParaRPr sz="1700" dirty="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8D4D7"/>
                    </a:solidFill>
                  </a:tcPr>
                </a:tc>
                <a:tc>
                  <a:txBody>
                    <a:bodyPr/>
                    <a:lstStyle/>
                    <a:p>
                      <a:pPr marL="176530" marR="162560" indent="101600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Beef</a:t>
                      </a:r>
                      <a:r>
                        <a:rPr sz="1700" spc="-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Penne</a:t>
                      </a:r>
                      <a:r>
                        <a:rPr sz="17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Bolognese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sz="17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Garlic</a:t>
                      </a:r>
                      <a:r>
                        <a:rPr sz="17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Infused</a:t>
                      </a:r>
                      <a:r>
                        <a:rPr sz="17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Bread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8D4D7"/>
                    </a:solidFill>
                  </a:tcPr>
                </a:tc>
                <a:tc>
                  <a:txBody>
                    <a:bodyPr/>
                    <a:lstStyle/>
                    <a:p>
                      <a:pPr marL="260350" marR="246379" indent="323850">
                        <a:lnSpc>
                          <a:spcPts val="2000"/>
                        </a:lnSpc>
                        <a:spcBef>
                          <a:spcPts val="200"/>
                        </a:spcBef>
                      </a:pP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Salmon</a:t>
                      </a:r>
                      <a:r>
                        <a:rPr sz="17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or</a:t>
                      </a:r>
                      <a:r>
                        <a:rPr sz="17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White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Fish</a:t>
                      </a:r>
                      <a:r>
                        <a:rPr sz="17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Fingers</a:t>
                      </a:r>
                      <a:r>
                        <a:rPr sz="17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sz="17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Chips</a:t>
                      </a:r>
                      <a:endParaRPr sz="1700" dirty="0">
                        <a:latin typeface="Arial"/>
                        <a:cs typeface="Arial"/>
                      </a:endParaRPr>
                    </a:p>
                    <a:p>
                      <a:pPr marL="884555">
                        <a:lnSpc>
                          <a:spcPts val="1939"/>
                        </a:lnSpc>
                      </a:pP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sz="17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Ketchup</a:t>
                      </a:r>
                      <a:endParaRPr sz="1700" dirty="0">
                        <a:latin typeface="Arial"/>
                        <a:cs typeface="Arial"/>
                      </a:endParaRPr>
                    </a:p>
                  </a:txBody>
                  <a:tcPr marL="0" marR="0" marT="25400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8D4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6144">
                <a:tc>
                  <a:txBody>
                    <a:bodyPr/>
                    <a:lstStyle/>
                    <a:p>
                      <a:pPr marL="476250" marR="462280" indent="294005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Sweetcorn</a:t>
                      </a:r>
                      <a:r>
                        <a:rPr sz="17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Roasted</a:t>
                      </a:r>
                      <a:r>
                        <a:rPr sz="1700" spc="-9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Courgette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8D4D7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2020"/>
                        </a:lnSpc>
                        <a:spcBef>
                          <a:spcPts val="385"/>
                        </a:spcBef>
                      </a:pP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Peas</a:t>
                      </a:r>
                      <a:r>
                        <a:rPr sz="17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</a:t>
                      </a:r>
                      <a:endParaRPr sz="1700">
                        <a:latin typeface="Arial"/>
                        <a:cs typeface="Arial"/>
                      </a:endParaRPr>
                    </a:p>
                    <a:p>
                      <a:pPr marL="5715" algn="ctr">
                        <a:lnSpc>
                          <a:spcPts val="2020"/>
                        </a:lnSpc>
                      </a:pP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Red</a:t>
                      </a:r>
                      <a:r>
                        <a:rPr sz="1700" spc="-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Cabbage</a:t>
                      </a:r>
                      <a:r>
                        <a:rPr sz="1700" spc="-7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Slaw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4889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8D4D7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2020"/>
                        </a:lnSpc>
                        <a:spcBef>
                          <a:spcPts val="385"/>
                        </a:spcBef>
                      </a:pP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Carrots</a:t>
                      </a:r>
                      <a:endParaRPr sz="1700">
                        <a:latin typeface="Arial"/>
                        <a:cs typeface="Arial"/>
                      </a:endParaRPr>
                    </a:p>
                    <a:p>
                      <a:pPr marL="6350" algn="ctr">
                        <a:lnSpc>
                          <a:spcPts val="2020"/>
                        </a:lnSpc>
                      </a:pP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sz="17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Herby</a:t>
                      </a:r>
                      <a:r>
                        <a:rPr sz="17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Green</a:t>
                      </a:r>
                      <a:r>
                        <a:rPr sz="17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Beans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48895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8D4D7"/>
                    </a:solidFill>
                  </a:tcPr>
                </a:tc>
                <a:tc>
                  <a:txBody>
                    <a:bodyPr/>
                    <a:lstStyle/>
                    <a:p>
                      <a:pPr marL="896619" marR="858519" indent="-24765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Sweetcorn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sz="17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Broccoli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8D4D7"/>
                    </a:solidFill>
                  </a:tcPr>
                </a:tc>
                <a:tc>
                  <a:txBody>
                    <a:bodyPr/>
                    <a:lstStyle/>
                    <a:p>
                      <a:pPr marL="740410" marR="725805" indent="294005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Peas</a:t>
                      </a:r>
                      <a:r>
                        <a:rPr sz="17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Baked</a:t>
                      </a:r>
                      <a:r>
                        <a:rPr sz="1700" spc="-7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Beans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8D4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6144">
                <a:tc>
                  <a:txBody>
                    <a:bodyPr/>
                    <a:lstStyle/>
                    <a:p>
                      <a:pPr marL="650240" marR="635635" indent="210185">
                        <a:lnSpc>
                          <a:spcPts val="2000"/>
                        </a:lnSpc>
                        <a:spcBef>
                          <a:spcPts val="585"/>
                        </a:spcBef>
                      </a:pP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Strawberry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Frozen</a:t>
                      </a:r>
                      <a:r>
                        <a:rPr sz="1700" spc="-114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Yoghurt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74295" marB="0"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F8D4D7"/>
                    </a:solidFill>
                  </a:tcPr>
                </a:tc>
                <a:tc>
                  <a:txBody>
                    <a:bodyPr/>
                    <a:lstStyle/>
                    <a:p>
                      <a:pPr marL="758825" marR="742950" indent="257810">
                        <a:lnSpc>
                          <a:spcPts val="2000"/>
                        </a:lnSpc>
                        <a:spcBef>
                          <a:spcPts val="585"/>
                        </a:spcBef>
                      </a:pP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Orange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Drizzle</a:t>
                      </a:r>
                      <a:r>
                        <a:rPr sz="1700" spc="1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Cake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7429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F8D4D7"/>
                    </a:solidFill>
                  </a:tcPr>
                </a:tc>
                <a:tc>
                  <a:txBody>
                    <a:bodyPr/>
                    <a:lstStyle/>
                    <a:p>
                      <a:pPr marL="775970" marR="762000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Orange</a:t>
                      </a:r>
                      <a:r>
                        <a:rPr sz="1700" spc="-8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Jelly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sz="17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Mandarins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F8D4D7"/>
                    </a:solidFill>
                  </a:tcPr>
                </a:tc>
                <a:tc>
                  <a:txBody>
                    <a:bodyPr/>
                    <a:lstStyle/>
                    <a:p>
                      <a:pPr marL="868044" marR="857885" indent="45720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Chocolate </a:t>
                      </a:r>
                      <a:r>
                        <a:rPr sz="17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Shortbread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F8D4D7"/>
                    </a:solidFill>
                  </a:tcPr>
                </a:tc>
                <a:tc>
                  <a:txBody>
                    <a:bodyPr/>
                    <a:lstStyle/>
                    <a:p>
                      <a:pPr marL="782320" marR="624840" indent="-144145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Peach</a:t>
                      </a:r>
                      <a:r>
                        <a:rPr sz="1700" spc="-7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Crumble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sz="17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Custard</a:t>
                      </a:r>
                      <a:endParaRPr sz="1700" dirty="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F8D4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3" name="object 2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4865" y="3837248"/>
            <a:ext cx="233033" cy="234453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15923" y="3825240"/>
            <a:ext cx="224604" cy="245275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14241" y="3634048"/>
            <a:ext cx="233033" cy="234453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03140" y="3622040"/>
            <a:ext cx="224604" cy="245275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983443" y="3641045"/>
            <a:ext cx="227482" cy="227469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454708" y="3887703"/>
            <a:ext cx="233199" cy="234810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931797" y="3634048"/>
            <a:ext cx="233033" cy="234453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220697" y="3622040"/>
            <a:ext cx="224604" cy="245275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501001" y="3641045"/>
            <a:ext cx="227482" cy="227469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972356" y="3572649"/>
            <a:ext cx="233033" cy="234453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966061" y="5048285"/>
            <a:ext cx="233199" cy="234810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559030" y="4802525"/>
            <a:ext cx="226567" cy="226568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841376" y="4782609"/>
            <a:ext cx="224604" cy="245287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458019" y="5310525"/>
            <a:ext cx="226568" cy="226568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9932141" y="4802525"/>
            <a:ext cx="226568" cy="226568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0214488" y="4782609"/>
            <a:ext cx="224604" cy="245287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0494793" y="4802705"/>
            <a:ext cx="233226" cy="226394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941484" y="6197189"/>
            <a:ext cx="224604" cy="245287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700262" y="6197189"/>
            <a:ext cx="224604" cy="245287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459041" y="6197189"/>
            <a:ext cx="224604" cy="245287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0247811" y="6197189"/>
            <a:ext cx="224604" cy="245287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2976597" y="6197189"/>
            <a:ext cx="224605" cy="245287"/>
          </a:xfrm>
          <a:prstGeom prst="rect">
            <a:avLst/>
          </a:prstGeom>
        </p:spPr>
      </p:pic>
      <p:pic>
        <p:nvPicPr>
          <p:cNvPr id="45" name="object 45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7314587" y="7115793"/>
            <a:ext cx="233033" cy="234453"/>
          </a:xfrm>
          <a:prstGeom prst="rect">
            <a:avLst/>
          </a:prstGeom>
        </p:spPr>
      </p:pic>
      <p:pic>
        <p:nvPicPr>
          <p:cNvPr id="46" name="object 46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603486" y="7103770"/>
            <a:ext cx="224604" cy="245287"/>
          </a:xfrm>
          <a:prstGeom prst="rect">
            <a:avLst/>
          </a:prstGeom>
        </p:spPr>
      </p:pic>
      <p:pic>
        <p:nvPicPr>
          <p:cNvPr id="47" name="object 47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0213577" y="7115793"/>
            <a:ext cx="233033" cy="234453"/>
          </a:xfrm>
          <a:prstGeom prst="rect">
            <a:avLst/>
          </a:prstGeom>
        </p:spPr>
      </p:pic>
      <p:pic>
        <p:nvPicPr>
          <p:cNvPr id="48" name="object 48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2976597" y="7103770"/>
            <a:ext cx="224604" cy="245287"/>
          </a:xfrm>
          <a:prstGeom prst="rect">
            <a:avLst/>
          </a:prstGeom>
        </p:spPr>
      </p:pic>
      <p:graphicFrame>
        <p:nvGraphicFramePr>
          <p:cNvPr id="49" name="object 49"/>
          <p:cNvGraphicFramePr>
            <a:graphicFrameLocks noGrp="1"/>
          </p:cNvGraphicFramePr>
          <p:nvPr/>
        </p:nvGraphicFramePr>
        <p:xfrm>
          <a:off x="671093" y="2196274"/>
          <a:ext cx="13782673" cy="3467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565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565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565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565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565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46710">
                <a:tc>
                  <a:txBody>
                    <a:bodyPr/>
                    <a:lstStyle/>
                    <a:p>
                      <a:pPr marL="80200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MONDAY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EA556C"/>
                    </a:solidFill>
                  </a:tcPr>
                </a:tc>
                <a:tc>
                  <a:txBody>
                    <a:bodyPr/>
                    <a:lstStyle/>
                    <a:p>
                      <a:pPr marL="75438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TUESDAY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EA556C"/>
                    </a:solidFill>
                  </a:tcPr>
                </a:tc>
                <a:tc>
                  <a:txBody>
                    <a:bodyPr/>
                    <a:lstStyle/>
                    <a:p>
                      <a:pPr marL="53594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WEDNESDAY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EA556C"/>
                    </a:solidFill>
                  </a:tcPr>
                </a:tc>
                <a:tc>
                  <a:txBody>
                    <a:bodyPr/>
                    <a:lstStyle/>
                    <a:p>
                      <a:pPr marL="65087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THURSDAY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EA556C"/>
                    </a:solidFill>
                  </a:tcPr>
                </a:tc>
                <a:tc>
                  <a:txBody>
                    <a:bodyPr/>
                    <a:lstStyle/>
                    <a:p>
                      <a:pPr marL="88773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FRIDAY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6350">
                      <a:solidFill>
                        <a:srgbClr val="FFFFFF"/>
                      </a:solidFill>
                      <a:prstDash val="solid"/>
                    </a:lnL>
                    <a:solidFill>
                      <a:srgbClr val="EA55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50" name="object 50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553445" y="1307556"/>
            <a:ext cx="1031502" cy="1031507"/>
          </a:xfrm>
          <a:prstGeom prst="rect">
            <a:avLst/>
          </a:prstGeom>
        </p:spPr>
      </p:pic>
      <p:pic>
        <p:nvPicPr>
          <p:cNvPr id="2" name="object 23">
            <a:extLst>
              <a:ext uri="{FF2B5EF4-FFF2-40B4-BE49-F238E27FC236}">
                <a16:creationId xmlns:a16="http://schemas.microsoft.com/office/drawing/2014/main" id="{C8B3DD2B-36A5-487F-1F3F-F727E9703FAC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502930" y="4840107"/>
            <a:ext cx="233033" cy="234453"/>
          </a:xfrm>
          <a:prstGeom prst="rect">
            <a:avLst/>
          </a:prstGeom>
        </p:spPr>
      </p:pic>
      <p:pic>
        <p:nvPicPr>
          <p:cNvPr id="3" name="object 33">
            <a:extLst>
              <a:ext uri="{FF2B5EF4-FFF2-40B4-BE49-F238E27FC236}">
                <a16:creationId xmlns:a16="http://schemas.microsoft.com/office/drawing/2014/main" id="{7DD21F0B-F4B5-7AF0-74AB-64204B7348B0}"/>
              </a:ext>
            </a:extLst>
          </p:cNvPr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5487395" y="5165690"/>
            <a:ext cx="233199" cy="234810"/>
          </a:xfrm>
          <a:prstGeom prst="rect">
            <a:avLst/>
          </a:prstGeom>
        </p:spPr>
      </p:pic>
      <p:pic>
        <p:nvPicPr>
          <p:cNvPr id="4" name="object 42">
            <a:extLst>
              <a:ext uri="{FF2B5EF4-FFF2-40B4-BE49-F238E27FC236}">
                <a16:creationId xmlns:a16="http://schemas.microsoft.com/office/drawing/2014/main" id="{EC9DCA48-C6AE-9F3A-BCA2-A89A6A6748CC}"/>
              </a:ext>
            </a:extLst>
          </p:cNvPr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5495990" y="5548279"/>
            <a:ext cx="224604" cy="245287"/>
          </a:xfrm>
          <a:prstGeom prst="rect">
            <a:avLst/>
          </a:prstGeom>
        </p:spPr>
      </p:pic>
      <p:pic>
        <p:nvPicPr>
          <p:cNvPr id="5" name="object 39">
            <a:extLst>
              <a:ext uri="{FF2B5EF4-FFF2-40B4-BE49-F238E27FC236}">
                <a16:creationId xmlns:a16="http://schemas.microsoft.com/office/drawing/2014/main" id="{5D1100D9-B6A5-3EE0-6454-762C167BBA4B}"/>
              </a:ext>
            </a:extLst>
          </p:cNvPr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5487745" y="5941345"/>
            <a:ext cx="233226" cy="226394"/>
          </a:xfrm>
          <a:prstGeom prst="rect">
            <a:avLst/>
          </a:prstGeom>
        </p:spPr>
      </p:pic>
      <p:pic>
        <p:nvPicPr>
          <p:cNvPr id="6" name="object 27">
            <a:extLst>
              <a:ext uri="{FF2B5EF4-FFF2-40B4-BE49-F238E27FC236}">
                <a16:creationId xmlns:a16="http://schemas.microsoft.com/office/drawing/2014/main" id="{27566540-5078-E0F9-D7A1-A1A420589794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487395" y="6336563"/>
            <a:ext cx="227482" cy="227469"/>
          </a:xfrm>
          <a:prstGeom prst="rect">
            <a:avLst/>
          </a:prstGeom>
        </p:spPr>
      </p:pic>
      <p:pic>
        <p:nvPicPr>
          <p:cNvPr id="7" name="object 36">
            <a:extLst>
              <a:ext uri="{FF2B5EF4-FFF2-40B4-BE49-F238E27FC236}">
                <a16:creationId xmlns:a16="http://schemas.microsoft.com/office/drawing/2014/main" id="{FBAAA088-B01D-B72D-C8A3-CEF4F85DD1CB}"/>
              </a:ext>
            </a:extLst>
          </p:cNvPr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5502930" y="6708584"/>
            <a:ext cx="226568" cy="22656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5D0A78D-B8AA-C302-4289-B89DCA1AAC9E}"/>
              </a:ext>
            </a:extLst>
          </p:cNvPr>
          <p:cNvSpPr txBox="1"/>
          <p:nvPr/>
        </p:nvSpPr>
        <p:spPr>
          <a:xfrm>
            <a:off x="3143250" y="1864758"/>
            <a:ext cx="11190263" cy="395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dirty="0"/>
              <a:t>13</a:t>
            </a:r>
            <a:r>
              <a:rPr lang="en-GB" baseline="30000" dirty="0"/>
              <a:t>th</a:t>
            </a:r>
            <a:r>
              <a:rPr lang="en-GB" dirty="0"/>
              <a:t> April 4</a:t>
            </a:r>
            <a:r>
              <a:rPr lang="en-GB" baseline="30000" dirty="0"/>
              <a:t>th</a:t>
            </a:r>
            <a:r>
              <a:rPr lang="en-GB" dirty="0"/>
              <a:t> May  15</a:t>
            </a:r>
            <a:r>
              <a:rPr lang="en-GB" baseline="30000" dirty="0"/>
              <a:t>th</a:t>
            </a:r>
            <a:r>
              <a:rPr lang="en-GB" dirty="0"/>
              <a:t> June 6</a:t>
            </a:r>
            <a:r>
              <a:rPr lang="en-GB" baseline="30000" dirty="0"/>
              <a:t>th</a:t>
            </a:r>
            <a:r>
              <a:rPr lang="en-GB" dirty="0"/>
              <a:t> July  7</a:t>
            </a:r>
            <a:r>
              <a:rPr lang="en-GB" baseline="30000" dirty="0"/>
              <a:t>th</a:t>
            </a:r>
            <a:r>
              <a:rPr lang="en-GB" dirty="0"/>
              <a:t> September 28</a:t>
            </a:r>
            <a:r>
              <a:rPr lang="en-GB" baseline="30000" dirty="0"/>
              <a:t>th</a:t>
            </a:r>
            <a:r>
              <a:rPr lang="en-GB" dirty="0"/>
              <a:t> September 19</a:t>
            </a:r>
            <a:r>
              <a:rPr lang="en-GB" baseline="30000" dirty="0"/>
              <a:t>th</a:t>
            </a:r>
            <a:r>
              <a:rPr lang="en-GB" dirty="0"/>
              <a:t> October</a:t>
            </a:r>
            <a:endParaRPr lang="en-GB" sz="18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Mangal" panose="02040503050203030202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object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9020251"/>
              </p:ext>
            </p:extLst>
          </p:nvPr>
        </p:nvGraphicFramePr>
        <p:xfrm>
          <a:off x="671093" y="2628277"/>
          <a:ext cx="13795375" cy="42849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59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59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59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590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590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12545">
                <a:tc>
                  <a:txBody>
                    <a:bodyPr/>
                    <a:lstStyle/>
                    <a:p>
                      <a:pPr marL="454025" marR="440055" indent="-635" algn="ctr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Fiesta</a:t>
                      </a:r>
                      <a:r>
                        <a:rPr sz="1700" spc="-6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Fuel</a:t>
                      </a:r>
                      <a:r>
                        <a:rPr sz="1700" spc="-6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Wrap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sz="1700" spc="-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Cajun</a:t>
                      </a:r>
                      <a:r>
                        <a:rPr sz="1700" spc="-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Wedges</a:t>
                      </a:r>
                      <a:endParaRPr sz="1700">
                        <a:latin typeface="Arial"/>
                        <a:cs typeface="Arial"/>
                      </a:endParaRPr>
                    </a:p>
                    <a:p>
                      <a:pPr marL="5715" algn="ctr">
                        <a:lnSpc>
                          <a:spcPct val="100000"/>
                        </a:lnSpc>
                      </a:pP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Mexican</a:t>
                      </a:r>
                      <a:r>
                        <a:rPr sz="12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style</a:t>
                      </a:r>
                      <a:r>
                        <a:rPr sz="12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veggie</a:t>
                      </a:r>
                      <a:r>
                        <a:rPr sz="12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rice</a:t>
                      </a:r>
                      <a:r>
                        <a:rPr sz="12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wrap</a:t>
                      </a:r>
                      <a:r>
                        <a:rPr sz="12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served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sz="12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cajun</a:t>
                      </a:r>
                      <a:r>
                        <a:rPr sz="12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oven</a:t>
                      </a:r>
                      <a:r>
                        <a:rPr sz="12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baked</a:t>
                      </a:r>
                      <a:r>
                        <a:rPr sz="12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wedges.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R w="6350">
                      <a:solidFill>
                        <a:srgbClr val="FFFFFF"/>
                      </a:solidFill>
                      <a:prstDash val="solid"/>
                    </a:lnR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DDA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700" spc="-6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Pasta</a:t>
                      </a:r>
                      <a:r>
                        <a:rPr sz="1700" spc="-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6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Power</a:t>
                      </a:r>
                      <a:r>
                        <a:rPr sz="1700" spc="-7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Bake</a:t>
                      </a:r>
                      <a:endParaRPr sz="1700" dirty="0">
                        <a:latin typeface="Arial"/>
                        <a:cs typeface="Arial"/>
                      </a:endParaRPr>
                    </a:p>
                    <a:p>
                      <a:pPr marL="571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Cheese</a:t>
                      </a:r>
                      <a:r>
                        <a:rPr sz="12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sz="12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tomato</a:t>
                      </a:r>
                      <a:r>
                        <a:rPr sz="12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penne</a:t>
                      </a:r>
                      <a:endParaRPr sz="1200" dirty="0">
                        <a:latin typeface="Arial"/>
                        <a:cs typeface="Arial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pasta</a:t>
                      </a:r>
                      <a:r>
                        <a:rPr sz="12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bake.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4889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DDAC7"/>
                    </a:solidFill>
                  </a:tcPr>
                </a:tc>
                <a:tc>
                  <a:txBody>
                    <a:bodyPr/>
                    <a:lstStyle/>
                    <a:p>
                      <a:pPr marL="302260" marR="288290" lvl="0" indent="0" algn="ctr" defTabSz="914400" eaLnBrk="1" fontAlgn="auto" latinLnBrk="0" hangingPunct="1">
                        <a:lnSpc>
                          <a:spcPts val="2000"/>
                        </a:lnSpc>
                        <a:spcBef>
                          <a:spcPts val="484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7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Roasted Veggie Lasagne with Tomato Focaccia</a:t>
                      </a:r>
                      <a:endParaRPr lang="en-GB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DDAC7"/>
                    </a:solidFill>
                  </a:tcPr>
                </a:tc>
                <a:tc>
                  <a:txBody>
                    <a:bodyPr/>
                    <a:lstStyle/>
                    <a:p>
                      <a:pPr marL="536575" marR="522605" algn="ctr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spc="-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Tangy</a:t>
                      </a:r>
                      <a:r>
                        <a:rPr sz="1700" spc="-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Chilli</a:t>
                      </a:r>
                      <a:r>
                        <a:rPr sz="17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Fajita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sz="1700" spc="-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Fluffy</a:t>
                      </a:r>
                      <a:r>
                        <a:rPr sz="1700" spc="-6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Rice</a:t>
                      </a:r>
                      <a:endParaRPr sz="1700" dirty="0">
                        <a:latin typeface="Arial"/>
                        <a:cs typeface="Arial"/>
                      </a:endParaRPr>
                    </a:p>
                    <a:p>
                      <a:pPr marL="5715" algn="ctr">
                        <a:lnSpc>
                          <a:spcPct val="100000"/>
                        </a:lnSpc>
                      </a:pPr>
                      <a:r>
                        <a:rPr sz="12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Low-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carbon</a:t>
                      </a:r>
                      <a:r>
                        <a:rPr sz="12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veggie</a:t>
                      </a:r>
                      <a:r>
                        <a:rPr sz="12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chilli</a:t>
                      </a:r>
                      <a:r>
                        <a:rPr sz="12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fajita</a:t>
                      </a:r>
                      <a:endParaRPr sz="1200" dirty="0">
                        <a:latin typeface="Arial"/>
                        <a:cs typeface="Arial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served</a:t>
                      </a:r>
                      <a:r>
                        <a:rPr sz="12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sz="12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rice.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DDAC7"/>
                    </a:solidFill>
                  </a:tcPr>
                </a:tc>
                <a:tc>
                  <a:txBody>
                    <a:bodyPr/>
                    <a:lstStyle/>
                    <a:p>
                      <a:pPr marL="884555" marR="140335" indent="-730250">
                        <a:lnSpc>
                          <a:spcPts val="2000"/>
                        </a:lnSpc>
                        <a:spcBef>
                          <a:spcPts val="204"/>
                        </a:spcBef>
                      </a:pP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Cheese</a:t>
                      </a:r>
                      <a:r>
                        <a:rPr sz="1700" spc="-6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sz="1700" spc="-8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Tomato</a:t>
                      </a:r>
                      <a:r>
                        <a:rPr sz="1700" spc="-6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Quiche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sz="17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Chips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6350">
                      <a:solidFill>
                        <a:srgbClr val="FFFFFF"/>
                      </a:solidFill>
                      <a:prstDash val="solid"/>
                    </a:lnL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DDA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0145">
                <a:tc>
                  <a:txBody>
                    <a:bodyPr/>
                    <a:lstStyle/>
                    <a:p>
                      <a:pPr marL="239395" marR="230504" algn="ctr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Roasted </a:t>
                      </a:r>
                      <a:r>
                        <a:rPr sz="17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Pepper</a:t>
                      </a:r>
                      <a:r>
                        <a:rPr sz="1700" spc="-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Pizza</a:t>
                      </a:r>
                      <a:r>
                        <a:rPr sz="1700" spc="-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sz="1700" spc="-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Cajun Wedges</a:t>
                      </a:r>
                      <a:endParaRPr sz="1700" dirty="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DDAC7"/>
                    </a:solidFill>
                  </a:tcPr>
                </a:tc>
                <a:tc>
                  <a:txBody>
                    <a:bodyPr/>
                    <a:lstStyle/>
                    <a:p>
                      <a:pPr marL="829944" marR="720090" indent="-95885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BBQ</a:t>
                      </a:r>
                      <a:r>
                        <a:rPr sz="17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Chicken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Pasta</a:t>
                      </a:r>
                      <a:r>
                        <a:rPr sz="1700" spc="-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Bake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DDAC7"/>
                    </a:solidFill>
                  </a:tcPr>
                </a:tc>
                <a:tc>
                  <a:txBody>
                    <a:bodyPr/>
                    <a:lstStyle/>
                    <a:p>
                      <a:pPr marL="997585" marR="5080" indent="-985519" algn="ctr">
                        <a:lnSpc>
                          <a:spcPct val="101800"/>
                        </a:lnSpc>
                        <a:spcBef>
                          <a:spcPts val="60"/>
                        </a:spcBef>
                      </a:pPr>
                      <a:r>
                        <a:rPr lang="en-GB" sz="17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Beef Lasagne </a:t>
                      </a:r>
                    </a:p>
                    <a:p>
                      <a:pPr marL="997585" marR="5080" indent="-985519" algn="ctr">
                        <a:lnSpc>
                          <a:spcPct val="101800"/>
                        </a:lnSpc>
                        <a:spcBef>
                          <a:spcPts val="60"/>
                        </a:spcBef>
                      </a:pPr>
                      <a:r>
                        <a:rPr lang="en-GB" sz="1700" dirty="0">
                          <a:solidFill>
                            <a:srgbClr val="231F2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 Tomato Focaccia</a:t>
                      </a:r>
                      <a:endParaRPr lang="en-GB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DDAC7"/>
                    </a:solidFill>
                  </a:tcPr>
                </a:tc>
                <a:tc>
                  <a:txBody>
                    <a:bodyPr/>
                    <a:lstStyle/>
                    <a:p>
                      <a:pPr marL="734695" marR="462915" indent="-258445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Chicken</a:t>
                      </a:r>
                      <a:r>
                        <a:rPr sz="1700" spc="-8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Fajita</a:t>
                      </a:r>
                      <a:r>
                        <a:rPr sz="1700" spc="-8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Mexican</a:t>
                      </a:r>
                      <a:r>
                        <a:rPr sz="1700" spc="-9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Rice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DDAC7"/>
                    </a:solidFill>
                  </a:tcPr>
                </a:tc>
                <a:tc>
                  <a:txBody>
                    <a:bodyPr/>
                    <a:lstStyle/>
                    <a:p>
                      <a:pPr marL="577850" marR="552450" indent="-12065">
                        <a:lnSpc>
                          <a:spcPts val="2000"/>
                        </a:lnSpc>
                        <a:spcBef>
                          <a:spcPts val="204"/>
                        </a:spcBef>
                      </a:pP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Fish</a:t>
                      </a:r>
                      <a:r>
                        <a:rPr sz="1700" spc="-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Fingers</a:t>
                      </a:r>
                      <a:r>
                        <a:rPr sz="17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Chips</a:t>
                      </a:r>
                      <a:r>
                        <a:rPr sz="1700" spc="-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sz="17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Ketchup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DDA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6144">
                <a:tc>
                  <a:txBody>
                    <a:bodyPr/>
                    <a:lstStyle/>
                    <a:p>
                      <a:pPr marL="842010" marR="828675" indent="155575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Broccoli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sz="17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Coleslaw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DDAC7"/>
                    </a:solidFill>
                  </a:tcPr>
                </a:tc>
                <a:tc>
                  <a:txBody>
                    <a:bodyPr/>
                    <a:lstStyle/>
                    <a:p>
                      <a:pPr marL="452120" marR="438784" indent="318135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Sweetcorn</a:t>
                      </a:r>
                      <a:r>
                        <a:rPr sz="17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Red</a:t>
                      </a:r>
                      <a:r>
                        <a:rPr sz="1700" spc="-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Cabbage</a:t>
                      </a:r>
                      <a:r>
                        <a:rPr sz="1700" spc="-7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Slaw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DDAC7"/>
                    </a:solidFill>
                  </a:tcPr>
                </a:tc>
                <a:tc>
                  <a:txBody>
                    <a:bodyPr/>
                    <a:lstStyle/>
                    <a:p>
                      <a:pPr marL="1028700" marR="1014094" algn="ctr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Carrots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sz="17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Peas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DDAC7"/>
                    </a:solidFill>
                  </a:tcPr>
                </a:tc>
                <a:tc>
                  <a:txBody>
                    <a:bodyPr/>
                    <a:lstStyle/>
                    <a:p>
                      <a:pPr marL="644525" marR="257810" indent="-372745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Mediterranean</a:t>
                      </a:r>
                      <a:r>
                        <a:rPr sz="17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Veggies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sz="17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Green</a:t>
                      </a:r>
                      <a:r>
                        <a:rPr sz="17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Beans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DDAC7"/>
                    </a:solidFill>
                  </a:tcPr>
                </a:tc>
                <a:tc>
                  <a:txBody>
                    <a:bodyPr/>
                    <a:lstStyle/>
                    <a:p>
                      <a:pPr marL="770255" marR="695960" indent="263525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Peas</a:t>
                      </a:r>
                      <a:r>
                        <a:rPr sz="17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Baked</a:t>
                      </a:r>
                      <a:r>
                        <a:rPr sz="1700" spc="-7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Beans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FDDA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6144">
                <a:tc>
                  <a:txBody>
                    <a:bodyPr/>
                    <a:lstStyle/>
                    <a:p>
                      <a:pPr marL="170180" marR="156210" indent="53975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Ice</a:t>
                      </a:r>
                      <a:r>
                        <a:rPr sz="17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Cream</a:t>
                      </a:r>
                      <a:r>
                        <a:rPr sz="17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sz="17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Peach</a:t>
                      </a:r>
                      <a:r>
                        <a:rPr sz="17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Forest</a:t>
                      </a:r>
                      <a:r>
                        <a:rPr sz="17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Fruit</a:t>
                      </a:r>
                      <a:r>
                        <a:rPr sz="17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Melba</a:t>
                      </a:r>
                      <a:r>
                        <a:rPr sz="17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Sauce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FDDAC7"/>
                    </a:solidFill>
                  </a:tcPr>
                </a:tc>
                <a:tc>
                  <a:txBody>
                    <a:bodyPr/>
                    <a:lstStyle/>
                    <a:p>
                      <a:pPr marL="893444" marR="639445" indent="-238760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Apple</a:t>
                      </a:r>
                      <a:r>
                        <a:rPr sz="1700" spc="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Crumble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sz="1700" spc="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Custard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FDDAC7"/>
                    </a:solidFill>
                  </a:tcPr>
                </a:tc>
                <a:tc>
                  <a:txBody>
                    <a:bodyPr/>
                    <a:lstStyle/>
                    <a:p>
                      <a:pPr marL="1046480" marR="840105" indent="-192405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Oat</a:t>
                      </a:r>
                      <a:r>
                        <a:rPr sz="1700" spc="-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Dream Cookie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FDDAC7"/>
                    </a:solidFill>
                  </a:tcPr>
                </a:tc>
                <a:tc>
                  <a:txBody>
                    <a:bodyPr/>
                    <a:lstStyle/>
                    <a:p>
                      <a:pPr marL="1004569" marR="596900" indent="-391795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Vanilla</a:t>
                      </a:r>
                      <a:r>
                        <a:rPr sz="17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sz="17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Peach Sponge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FDDAC7"/>
                    </a:solidFill>
                  </a:tcPr>
                </a:tc>
                <a:tc>
                  <a:txBody>
                    <a:bodyPr/>
                    <a:lstStyle/>
                    <a:p>
                      <a:pPr marL="992505" marR="882650" indent="-96520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Chocolate Brownie</a:t>
                      </a:r>
                      <a:endParaRPr sz="1700" dirty="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FDDA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2" name="object 3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97032" y="3634048"/>
            <a:ext cx="233033" cy="234453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85930" y="3622040"/>
            <a:ext cx="224604" cy="245275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84631" y="3379703"/>
            <a:ext cx="233199" cy="234810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873622" y="3368040"/>
            <a:ext cx="224604" cy="245275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441094" y="3523640"/>
            <a:ext cx="233199" cy="234810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927480" y="3634048"/>
            <a:ext cx="233033" cy="234453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220697" y="3622040"/>
            <a:ext cx="224604" cy="245275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505319" y="3641045"/>
            <a:ext cx="227482" cy="227469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972265" y="3191304"/>
            <a:ext cx="233199" cy="234810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966063" y="4794285"/>
            <a:ext cx="233199" cy="234810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559032" y="4548525"/>
            <a:ext cx="226567" cy="226568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841377" y="4528609"/>
            <a:ext cx="224604" cy="245287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458020" y="4548525"/>
            <a:ext cx="226568" cy="226568"/>
          </a:xfrm>
          <a:prstGeom prst="rect">
            <a:avLst/>
          </a:prstGeom>
        </p:spPr>
      </p:pic>
      <p:pic>
        <p:nvPicPr>
          <p:cNvPr id="45" name="object 4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076588" y="4548525"/>
            <a:ext cx="226568" cy="226568"/>
          </a:xfrm>
          <a:prstGeom prst="rect">
            <a:avLst/>
          </a:prstGeom>
        </p:spPr>
      </p:pic>
      <p:pic>
        <p:nvPicPr>
          <p:cNvPr id="46" name="object 4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0358935" y="4528609"/>
            <a:ext cx="224604" cy="245287"/>
          </a:xfrm>
          <a:prstGeom prst="rect">
            <a:avLst/>
          </a:prstGeom>
        </p:spPr>
      </p:pic>
      <p:pic>
        <p:nvPicPr>
          <p:cNvPr id="47" name="object 4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941484" y="5689189"/>
            <a:ext cx="224604" cy="245287"/>
          </a:xfrm>
          <a:prstGeom prst="rect">
            <a:avLst/>
          </a:prstGeom>
        </p:spPr>
      </p:pic>
      <p:pic>
        <p:nvPicPr>
          <p:cNvPr id="48" name="object 4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700263" y="5689189"/>
            <a:ext cx="224604" cy="245287"/>
          </a:xfrm>
          <a:prstGeom prst="rect">
            <a:avLst/>
          </a:prstGeom>
        </p:spPr>
      </p:pic>
      <p:pic>
        <p:nvPicPr>
          <p:cNvPr id="49" name="object 49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459041" y="5689189"/>
            <a:ext cx="224604" cy="245287"/>
          </a:xfrm>
          <a:prstGeom prst="rect">
            <a:avLst/>
          </a:prstGeom>
        </p:spPr>
      </p:pic>
      <p:pic>
        <p:nvPicPr>
          <p:cNvPr id="50" name="object 5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0217822" y="5689189"/>
            <a:ext cx="224604" cy="245287"/>
          </a:xfrm>
          <a:prstGeom prst="rect">
            <a:avLst/>
          </a:prstGeom>
        </p:spPr>
      </p:pic>
      <p:pic>
        <p:nvPicPr>
          <p:cNvPr id="51" name="object 5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2976599" y="5689189"/>
            <a:ext cx="224605" cy="245287"/>
          </a:xfrm>
          <a:prstGeom prst="rect">
            <a:avLst/>
          </a:prstGeom>
        </p:spPr>
      </p:pic>
      <p:pic>
        <p:nvPicPr>
          <p:cNvPr id="52" name="object 5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941484" y="6561701"/>
            <a:ext cx="224604" cy="245287"/>
          </a:xfrm>
          <a:prstGeom prst="rect">
            <a:avLst/>
          </a:prstGeom>
        </p:spPr>
      </p:pic>
      <p:pic>
        <p:nvPicPr>
          <p:cNvPr id="53" name="object 5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700263" y="6561701"/>
            <a:ext cx="224604" cy="245287"/>
          </a:xfrm>
          <a:prstGeom prst="rect">
            <a:avLst/>
          </a:prstGeom>
        </p:spPr>
      </p:pic>
      <p:pic>
        <p:nvPicPr>
          <p:cNvPr id="54" name="object 5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454800" y="6607793"/>
            <a:ext cx="233033" cy="234453"/>
          </a:xfrm>
          <a:prstGeom prst="rect">
            <a:avLst/>
          </a:prstGeom>
        </p:spPr>
      </p:pic>
      <p:pic>
        <p:nvPicPr>
          <p:cNvPr id="55" name="object 5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0217820" y="6595770"/>
            <a:ext cx="224604" cy="245287"/>
          </a:xfrm>
          <a:prstGeom prst="rect">
            <a:avLst/>
          </a:prstGeom>
        </p:spPr>
      </p:pic>
      <p:pic>
        <p:nvPicPr>
          <p:cNvPr id="56" name="object 56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2972356" y="6607793"/>
            <a:ext cx="233033" cy="234453"/>
          </a:xfrm>
          <a:prstGeom prst="rect">
            <a:avLst/>
          </a:prstGeom>
        </p:spPr>
      </p:pic>
      <p:graphicFrame>
        <p:nvGraphicFramePr>
          <p:cNvPr id="57" name="object 57"/>
          <p:cNvGraphicFramePr>
            <a:graphicFrameLocks noGrp="1"/>
          </p:cNvGraphicFramePr>
          <p:nvPr/>
        </p:nvGraphicFramePr>
        <p:xfrm>
          <a:off x="671093" y="2196274"/>
          <a:ext cx="13782673" cy="3467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565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565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565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565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565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46710">
                <a:tc>
                  <a:txBody>
                    <a:bodyPr/>
                    <a:lstStyle/>
                    <a:p>
                      <a:pPr marL="80200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MONDAY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F15A2A"/>
                    </a:solidFill>
                  </a:tcPr>
                </a:tc>
                <a:tc>
                  <a:txBody>
                    <a:bodyPr/>
                    <a:lstStyle/>
                    <a:p>
                      <a:pPr marL="75438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TUESDAY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F15A2A"/>
                    </a:solidFill>
                  </a:tcPr>
                </a:tc>
                <a:tc>
                  <a:txBody>
                    <a:bodyPr/>
                    <a:lstStyle/>
                    <a:p>
                      <a:pPr marL="53594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WEDNESDAY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F15A2A"/>
                    </a:solidFill>
                  </a:tcPr>
                </a:tc>
                <a:tc>
                  <a:txBody>
                    <a:bodyPr/>
                    <a:lstStyle/>
                    <a:p>
                      <a:pPr marL="65087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THURSDAY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F15A2A"/>
                    </a:solidFill>
                  </a:tcPr>
                </a:tc>
                <a:tc>
                  <a:txBody>
                    <a:bodyPr/>
                    <a:lstStyle/>
                    <a:p>
                      <a:pPr marL="88773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FRIDAY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6350">
                      <a:solidFill>
                        <a:srgbClr val="FFFFFF"/>
                      </a:solidFill>
                      <a:prstDash val="solid"/>
                    </a:lnL>
                    <a:solidFill>
                      <a:srgbClr val="F15A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58" name="object 58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553445" y="1307556"/>
            <a:ext cx="1031502" cy="103150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C864EB5-75E7-A54C-9AA5-B5E15F066144}"/>
              </a:ext>
            </a:extLst>
          </p:cNvPr>
          <p:cNvSpPr txBox="1"/>
          <p:nvPr/>
        </p:nvSpPr>
        <p:spPr>
          <a:xfrm>
            <a:off x="3295650" y="1808345"/>
            <a:ext cx="10411558" cy="395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dirty="0"/>
              <a:t>20</a:t>
            </a:r>
            <a:r>
              <a:rPr lang="en-GB" baseline="30000" dirty="0"/>
              <a:t>th</a:t>
            </a:r>
            <a:r>
              <a:rPr lang="en-GB" dirty="0"/>
              <a:t> April 11</a:t>
            </a:r>
            <a:r>
              <a:rPr lang="en-GB" baseline="30000" dirty="0"/>
              <a:t>th</a:t>
            </a:r>
            <a:r>
              <a:rPr lang="en-GB" dirty="0"/>
              <a:t> May 1</a:t>
            </a:r>
            <a:r>
              <a:rPr lang="en-GB" baseline="30000" dirty="0"/>
              <a:t>st</a:t>
            </a:r>
            <a:r>
              <a:rPr lang="en-GB" dirty="0"/>
              <a:t> June 22</a:t>
            </a:r>
            <a:r>
              <a:rPr lang="en-GB" baseline="30000" dirty="0"/>
              <a:t>nd</a:t>
            </a:r>
            <a:r>
              <a:rPr lang="en-GB" dirty="0"/>
              <a:t> June 13</a:t>
            </a:r>
            <a:r>
              <a:rPr lang="en-GB" baseline="30000" dirty="0"/>
              <a:t>th</a:t>
            </a:r>
            <a:r>
              <a:rPr lang="en-GB" dirty="0"/>
              <a:t> July  14</a:t>
            </a:r>
            <a:r>
              <a:rPr lang="en-GB" baseline="30000" dirty="0"/>
              <a:t>th</a:t>
            </a:r>
            <a:r>
              <a:rPr lang="en-GB" dirty="0"/>
              <a:t> September 5</a:t>
            </a:r>
            <a:r>
              <a:rPr lang="en-GB" baseline="30000" dirty="0"/>
              <a:t>th</a:t>
            </a:r>
            <a:r>
              <a:rPr lang="en-GB" dirty="0"/>
              <a:t> October</a:t>
            </a:r>
            <a:endParaRPr lang="en-GB" sz="18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Mangal" panose="02040503050203030202" pitchFamily="18" charset="0"/>
            </a:endParaRPr>
          </a:p>
        </p:txBody>
      </p:sp>
      <p:pic>
        <p:nvPicPr>
          <p:cNvPr id="7" name="object 35">
            <a:extLst>
              <a:ext uri="{FF2B5EF4-FFF2-40B4-BE49-F238E27FC236}">
                <a16:creationId xmlns:a16="http://schemas.microsoft.com/office/drawing/2014/main" id="{5727B065-C546-46A6-9910-DE8A0E92F713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26016" y="3485792"/>
            <a:ext cx="224604" cy="245275"/>
          </a:xfrm>
          <a:prstGeom prst="rect">
            <a:avLst/>
          </a:prstGeom>
        </p:spPr>
      </p:pic>
      <p:pic>
        <p:nvPicPr>
          <p:cNvPr id="8" name="object 39">
            <a:extLst>
              <a:ext uri="{FF2B5EF4-FFF2-40B4-BE49-F238E27FC236}">
                <a16:creationId xmlns:a16="http://schemas.microsoft.com/office/drawing/2014/main" id="{4DE4772A-AFCC-5B4C-D119-063BD38E6B2E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7748785" y="3552717"/>
            <a:ext cx="233226" cy="226394"/>
          </a:xfrm>
          <a:prstGeom prst="rect">
            <a:avLst/>
          </a:prstGeom>
        </p:spPr>
      </p:pic>
      <p:pic>
        <p:nvPicPr>
          <p:cNvPr id="9" name="object 39">
            <a:extLst>
              <a:ext uri="{FF2B5EF4-FFF2-40B4-BE49-F238E27FC236}">
                <a16:creationId xmlns:a16="http://schemas.microsoft.com/office/drawing/2014/main" id="{0CCFED10-1257-215C-7EDB-D470635DF7DB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7748785" y="4590354"/>
            <a:ext cx="233226" cy="226394"/>
          </a:xfrm>
          <a:prstGeom prst="rect">
            <a:avLst/>
          </a:prstGeom>
        </p:spPr>
      </p:pic>
      <p:pic>
        <p:nvPicPr>
          <p:cNvPr id="10" name="object 35">
            <a:extLst>
              <a:ext uri="{FF2B5EF4-FFF2-40B4-BE49-F238E27FC236}">
                <a16:creationId xmlns:a16="http://schemas.microsoft.com/office/drawing/2014/main" id="{D56ED76F-A26B-B14E-9D17-F1A224C9804E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09345" y="4539171"/>
            <a:ext cx="224604" cy="2452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object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4425247"/>
              </p:ext>
            </p:extLst>
          </p:nvPr>
        </p:nvGraphicFramePr>
        <p:xfrm>
          <a:off x="671093" y="2628277"/>
          <a:ext cx="13795375" cy="46748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59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59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59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590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590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520190">
                <a:tc>
                  <a:txBody>
                    <a:bodyPr/>
                    <a:lstStyle/>
                    <a:p>
                      <a:pPr marL="656590" marR="641985" algn="ctr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Planet-Friendly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Chinese</a:t>
                      </a:r>
                      <a:r>
                        <a:rPr sz="1700" spc="-9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Rice</a:t>
                      </a:r>
                      <a:endParaRPr sz="1700">
                        <a:latin typeface="Arial"/>
                        <a:cs typeface="Arial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2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Low-carbon Chinese </a:t>
                      </a:r>
                      <a:r>
                        <a:rPr sz="12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vegetable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571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2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rice</a:t>
                      </a:r>
                      <a:r>
                        <a:rPr sz="12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sz="12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veggie</a:t>
                      </a:r>
                      <a:r>
                        <a:rPr sz="12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protein</a:t>
                      </a:r>
                      <a:r>
                        <a:rPr sz="12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pieces.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R w="6350">
                      <a:solidFill>
                        <a:srgbClr val="FFFFFF"/>
                      </a:solidFill>
                      <a:prstDash val="solid"/>
                    </a:lnR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4EDD3"/>
                    </a:solidFill>
                  </a:tcPr>
                </a:tc>
                <a:tc>
                  <a:txBody>
                    <a:bodyPr/>
                    <a:lstStyle/>
                    <a:p>
                      <a:pPr marL="118745" marR="111125" algn="ctr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spc="-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Scrumptious</a:t>
                      </a:r>
                      <a:r>
                        <a:rPr sz="1700" spc="-8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Mac</a:t>
                      </a:r>
                      <a:r>
                        <a:rPr sz="1700" spc="-8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sz="1700" spc="-8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Cheese </a:t>
                      </a:r>
                      <a:r>
                        <a:rPr sz="1700" spc="-6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topped</a:t>
                      </a:r>
                      <a:r>
                        <a:rPr sz="1700" spc="-8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sz="1700" spc="-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Mediterranean </a:t>
                      </a:r>
                      <a:r>
                        <a:rPr sz="1700" spc="-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Veggies </a:t>
                      </a:r>
                      <a:r>
                        <a:rPr sz="1700" spc="-6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served</a:t>
                      </a:r>
                      <a:r>
                        <a:rPr sz="1700" spc="-7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sz="1700" spc="-1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Tomato </a:t>
                      </a:r>
                      <a:r>
                        <a:rPr sz="1700" spc="-6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Focaccia</a:t>
                      </a:r>
                      <a:r>
                        <a:rPr sz="1700" spc="-8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Bread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4EDD3"/>
                    </a:solidFill>
                  </a:tcPr>
                </a:tc>
                <a:tc>
                  <a:txBody>
                    <a:bodyPr/>
                    <a:lstStyle/>
                    <a:p>
                      <a:pPr marL="104139" marR="92075" algn="ctr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lang="en-GB" sz="17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Quorn Sausage </a:t>
                      </a:r>
                      <a:r>
                        <a:rPr lang="en-GB"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lang="en-GB" sz="1700" spc="-8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GB" sz="17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Golden</a:t>
                      </a:r>
                      <a:r>
                        <a:rPr lang="en-GB" sz="1700" spc="-8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GB"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Roasted </a:t>
                      </a:r>
                      <a:r>
                        <a:rPr lang="en-GB" sz="17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Potatoes</a:t>
                      </a:r>
                      <a:r>
                        <a:rPr lang="en-GB" sz="1700" spc="-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GB"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lang="en-GB" sz="1700" spc="-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GB" sz="17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Gravy</a:t>
                      </a:r>
                      <a:endParaRPr lang="en-GB" sz="1700" dirty="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4EDD3"/>
                    </a:solidFill>
                  </a:tcPr>
                </a:tc>
                <a:tc>
                  <a:txBody>
                    <a:bodyPr/>
                    <a:lstStyle/>
                    <a:p>
                      <a:pPr marL="339725" marR="330200" algn="ctr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Mighty</a:t>
                      </a:r>
                      <a:r>
                        <a:rPr sz="1700" spc="-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Quorn</a:t>
                      </a:r>
                      <a:r>
                        <a:rPr sz="1700" spc="-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Meatball </a:t>
                      </a:r>
                      <a:r>
                        <a:rPr sz="17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Spaghetti</a:t>
                      </a:r>
                      <a:r>
                        <a:rPr sz="1700" spc="-8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</a:t>
                      </a:r>
                      <a:r>
                        <a:rPr sz="1700" spc="-10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Rich </a:t>
                      </a:r>
                      <a:r>
                        <a:rPr sz="1700" spc="-7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Tomato</a:t>
                      </a:r>
                      <a:r>
                        <a:rPr sz="1700" spc="-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Sauce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4EDD3"/>
                    </a:solidFill>
                  </a:tcPr>
                </a:tc>
                <a:tc>
                  <a:txBody>
                    <a:bodyPr/>
                    <a:lstStyle/>
                    <a:p>
                      <a:pPr marL="460375" marR="445770" algn="ctr">
                        <a:lnSpc>
                          <a:spcPts val="2000"/>
                        </a:lnSpc>
                        <a:spcBef>
                          <a:spcPts val="204"/>
                        </a:spcBef>
                      </a:pP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Cheesy</a:t>
                      </a:r>
                      <a:r>
                        <a:rPr sz="1700" spc="-6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Puff</a:t>
                      </a:r>
                      <a:r>
                        <a:rPr sz="1700" spc="-6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Power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sz="17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Chips</a:t>
                      </a:r>
                      <a:endParaRPr sz="1700">
                        <a:latin typeface="Arial"/>
                        <a:cs typeface="Arial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Cheese</a:t>
                      </a:r>
                      <a:r>
                        <a:rPr sz="12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sz="12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tomato</a:t>
                      </a:r>
                      <a:r>
                        <a:rPr sz="12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puff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served</a:t>
                      </a:r>
                      <a:r>
                        <a:rPr sz="12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sz="12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chips.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6350">
                      <a:solidFill>
                        <a:srgbClr val="FFFFFF"/>
                      </a:solidFill>
                      <a:prstDash val="solid"/>
                    </a:lnL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4ED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42390">
                <a:tc>
                  <a:txBody>
                    <a:bodyPr/>
                    <a:lstStyle/>
                    <a:p>
                      <a:pPr marL="351790" marR="341630" indent="-635" algn="ctr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Sweetcorn</a:t>
                      </a:r>
                      <a:r>
                        <a:rPr sz="1700" spc="-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Pizza</a:t>
                      </a:r>
                      <a:r>
                        <a:rPr sz="1700" spc="-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 </a:t>
                      </a:r>
                      <a:r>
                        <a:rPr sz="1700" spc="-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Garlic</a:t>
                      </a:r>
                      <a:r>
                        <a:rPr sz="1700" spc="-7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sz="1700" spc="-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Herb</a:t>
                      </a:r>
                      <a:r>
                        <a:rPr sz="1700" spc="-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Wedges</a:t>
                      </a:r>
                      <a:endParaRPr sz="1700" dirty="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4EDD3"/>
                    </a:solidFill>
                  </a:tcPr>
                </a:tc>
                <a:tc>
                  <a:txBody>
                    <a:bodyPr/>
                    <a:lstStyle/>
                    <a:p>
                      <a:pPr marL="566420" marR="552450" indent="323850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Singapore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Chicken</a:t>
                      </a:r>
                      <a:r>
                        <a:rPr sz="1700" spc="-9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Noodles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4EDD3"/>
                    </a:solidFill>
                  </a:tcPr>
                </a:tc>
                <a:tc>
                  <a:txBody>
                    <a:bodyPr/>
                    <a:lstStyle/>
                    <a:p>
                      <a:pPr marL="104139" marR="92075" algn="ctr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lang="en-GB" sz="17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Chicken Sausage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sz="1700" spc="-8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Golden</a:t>
                      </a:r>
                      <a:r>
                        <a:rPr sz="1700" spc="-8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Roasted </a:t>
                      </a:r>
                      <a:r>
                        <a:rPr sz="17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Potatoes</a:t>
                      </a:r>
                      <a:r>
                        <a:rPr sz="1700" spc="-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sz="1700" spc="-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Gravy</a:t>
                      </a:r>
                      <a:endParaRPr sz="1700" dirty="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4EDD3"/>
                    </a:solidFill>
                  </a:tcPr>
                </a:tc>
                <a:tc>
                  <a:txBody>
                    <a:bodyPr/>
                    <a:lstStyle/>
                    <a:p>
                      <a:pPr marL="566420" marR="540385" indent="-12065" algn="just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Chicken</a:t>
                      </a:r>
                      <a:r>
                        <a:rPr sz="1700" spc="-9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Meatball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Spaghetti</a:t>
                      </a:r>
                      <a:r>
                        <a:rPr sz="1700" spc="-7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in</a:t>
                      </a:r>
                      <a:r>
                        <a:rPr sz="1700" spc="-6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Rich </a:t>
                      </a:r>
                      <a:r>
                        <a:rPr sz="1700" spc="-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Tomato</a:t>
                      </a:r>
                      <a:r>
                        <a:rPr sz="1700" spc="-8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Sauce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4EDD3"/>
                    </a:solidFill>
                  </a:tcPr>
                </a:tc>
                <a:tc>
                  <a:txBody>
                    <a:bodyPr/>
                    <a:lstStyle/>
                    <a:p>
                      <a:pPr marL="566420" marR="420370" indent="-132715">
                        <a:lnSpc>
                          <a:spcPts val="2000"/>
                        </a:lnSpc>
                        <a:spcBef>
                          <a:spcPts val="204"/>
                        </a:spcBef>
                      </a:pP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Chicken</a:t>
                      </a:r>
                      <a:r>
                        <a:rPr sz="1700" spc="-8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Goujons</a:t>
                      </a:r>
                      <a:r>
                        <a:rPr sz="1700" spc="-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or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Fish</a:t>
                      </a:r>
                      <a:r>
                        <a:rPr sz="1700" spc="-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Fingers</a:t>
                      </a:r>
                      <a:r>
                        <a:rPr sz="17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with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Chips</a:t>
                      </a:r>
                      <a:r>
                        <a:rPr sz="1700" spc="-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sz="1700" spc="-2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Ketchup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4ED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6144">
                <a:tc>
                  <a:txBody>
                    <a:bodyPr/>
                    <a:lstStyle/>
                    <a:p>
                      <a:pPr marL="229870" marR="215900" indent="24130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Roasted</a:t>
                      </a:r>
                      <a:r>
                        <a:rPr sz="1700" spc="-9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Mediterranean Veggies</a:t>
                      </a:r>
                      <a:r>
                        <a:rPr sz="1700" spc="-6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sz="1700" spc="-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Green</a:t>
                      </a:r>
                      <a:r>
                        <a:rPr sz="1700" spc="-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Beans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4EDD3"/>
                    </a:solidFill>
                  </a:tcPr>
                </a:tc>
                <a:tc>
                  <a:txBody>
                    <a:bodyPr/>
                    <a:lstStyle/>
                    <a:p>
                      <a:pPr marL="896619" marR="858519" indent="-24765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Sweetcorn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sz="17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Broccoli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4EDD3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2020"/>
                        </a:lnSpc>
                        <a:spcBef>
                          <a:spcPts val="385"/>
                        </a:spcBef>
                      </a:pP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Carrots</a:t>
                      </a:r>
                      <a:endParaRPr sz="1700">
                        <a:latin typeface="Arial"/>
                        <a:cs typeface="Arial"/>
                      </a:endParaRPr>
                    </a:p>
                    <a:p>
                      <a:pPr marL="6350" algn="ctr">
                        <a:lnSpc>
                          <a:spcPts val="2020"/>
                        </a:lnSpc>
                      </a:pP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sz="17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Cauliflower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4889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4EDD3"/>
                    </a:solidFill>
                  </a:tcPr>
                </a:tc>
                <a:tc>
                  <a:txBody>
                    <a:bodyPr/>
                    <a:lstStyle/>
                    <a:p>
                      <a:pPr marL="842010" marR="828675" indent="29845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Sweetcorn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sz="1700" spc="-1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Coleslaw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4EDD3"/>
                    </a:solidFill>
                  </a:tcPr>
                </a:tc>
                <a:tc>
                  <a:txBody>
                    <a:bodyPr/>
                    <a:lstStyle/>
                    <a:p>
                      <a:pPr marL="772795" marR="765175" indent="277495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spc="-5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Peas</a:t>
                      </a:r>
                      <a:r>
                        <a:rPr sz="1700" spc="-9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 </a:t>
                      </a:r>
                      <a:r>
                        <a:rPr sz="1700" spc="-6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Baked</a:t>
                      </a:r>
                      <a:r>
                        <a:rPr sz="1700" spc="-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6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Beans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4ED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6144">
                <a:tc>
                  <a:txBody>
                    <a:bodyPr/>
                    <a:lstStyle/>
                    <a:p>
                      <a:pPr marL="977900" marR="961390" indent="184150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Fruit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Ice</a:t>
                      </a:r>
                      <a:r>
                        <a:rPr sz="1700" spc="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2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Lolly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E4EDD3"/>
                    </a:solidFill>
                  </a:tcPr>
                </a:tc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Pear</a:t>
                      </a:r>
                      <a:r>
                        <a:rPr sz="1700" spc="4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&amp;</a:t>
                      </a:r>
                      <a:r>
                        <a:rPr sz="1700" spc="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Chocolate</a:t>
                      </a:r>
                      <a:r>
                        <a:rPr sz="1700" spc="4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Sponge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4889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E4EDD3"/>
                    </a:solidFill>
                  </a:tcPr>
                </a:tc>
                <a:tc>
                  <a:txBody>
                    <a:bodyPr/>
                    <a:lstStyle/>
                    <a:p>
                      <a:pPr marL="1166495" marR="846455" indent="-306070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Strawberry Jelly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E4EDD3"/>
                    </a:solidFill>
                  </a:tcPr>
                </a:tc>
                <a:tc>
                  <a:txBody>
                    <a:bodyPr/>
                    <a:lstStyle/>
                    <a:p>
                      <a:pPr marL="805815" marR="540385" indent="-252095">
                        <a:lnSpc>
                          <a:spcPts val="2000"/>
                        </a:lnSpc>
                        <a:spcBef>
                          <a:spcPts val="484"/>
                        </a:spcBef>
                      </a:pP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Fresh</a:t>
                      </a:r>
                      <a:r>
                        <a:rPr sz="1700" spc="-3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Fruit</a:t>
                      </a:r>
                      <a:r>
                        <a:rPr sz="1700" spc="-3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Salad </a:t>
                      </a:r>
                      <a:r>
                        <a:rPr sz="170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sz="1700" spc="-75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Yoghurt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6159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E4EDD3"/>
                    </a:solidFill>
                  </a:tcPr>
                </a:tc>
                <a:tc>
                  <a:txBody>
                    <a:bodyPr/>
                    <a:lstStyle/>
                    <a:p>
                      <a:pPr marL="848360" marR="834390" indent="203835">
                        <a:lnSpc>
                          <a:spcPts val="2000"/>
                        </a:lnSpc>
                        <a:spcBef>
                          <a:spcPts val="204"/>
                        </a:spcBef>
                      </a:pPr>
                      <a:r>
                        <a:rPr sz="1700" spc="-10" dirty="0">
                          <a:solidFill>
                            <a:srgbClr val="231F20"/>
                          </a:solidFill>
                          <a:latin typeface="Arial"/>
                          <a:cs typeface="Arial"/>
                        </a:rPr>
                        <a:t>Lemon Shortbread</a:t>
                      </a:r>
                      <a:endParaRPr sz="1700" dirty="0"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E4ED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55462" y="3634048"/>
            <a:ext cx="233033" cy="234453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44361" y="3622040"/>
            <a:ext cx="224604" cy="245275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24664" y="3641045"/>
            <a:ext cx="227482" cy="227469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95929" y="3735303"/>
            <a:ext cx="233199" cy="234810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073367" y="3481648"/>
            <a:ext cx="233033" cy="234453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362266" y="3469640"/>
            <a:ext cx="224604" cy="245275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2972264" y="3597704"/>
            <a:ext cx="233199" cy="234810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966061" y="5001685"/>
            <a:ext cx="233199" cy="234810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559030" y="4755930"/>
            <a:ext cx="226567" cy="226568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841376" y="4736009"/>
            <a:ext cx="224604" cy="245287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458016" y="5009930"/>
            <a:ext cx="226568" cy="226568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216798" y="5009930"/>
            <a:ext cx="226568" cy="226568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2975574" y="4973925"/>
            <a:ext cx="226568" cy="226568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941482" y="6078589"/>
            <a:ext cx="224604" cy="245287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700260" y="6078589"/>
            <a:ext cx="224604" cy="245287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7459039" y="6078589"/>
            <a:ext cx="224604" cy="245287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0217818" y="6078589"/>
            <a:ext cx="224604" cy="245287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2976596" y="6078589"/>
            <a:ext cx="224604" cy="245287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37238" y="6997193"/>
            <a:ext cx="233033" cy="234453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4700260" y="6731170"/>
            <a:ext cx="224604" cy="245287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454796" y="6997193"/>
            <a:ext cx="233033" cy="234453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0217818" y="6985170"/>
            <a:ext cx="224604" cy="245287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2972353" y="6961193"/>
            <a:ext cx="233033" cy="234453"/>
          </a:xfrm>
          <a:prstGeom prst="rect">
            <a:avLst/>
          </a:prstGeom>
        </p:spPr>
      </p:pic>
      <p:graphicFrame>
        <p:nvGraphicFramePr>
          <p:cNvPr id="41" name="object 41"/>
          <p:cNvGraphicFramePr>
            <a:graphicFrameLocks noGrp="1"/>
          </p:cNvGraphicFramePr>
          <p:nvPr/>
        </p:nvGraphicFramePr>
        <p:xfrm>
          <a:off x="671093" y="2196274"/>
          <a:ext cx="13782673" cy="3467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565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565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565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565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565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46710">
                <a:tc>
                  <a:txBody>
                    <a:bodyPr/>
                    <a:lstStyle/>
                    <a:p>
                      <a:pPr marL="80200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MONDAY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89BC40"/>
                    </a:solidFill>
                  </a:tcPr>
                </a:tc>
                <a:tc>
                  <a:txBody>
                    <a:bodyPr/>
                    <a:lstStyle/>
                    <a:p>
                      <a:pPr marL="75438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TUESDAY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89BC40"/>
                    </a:solidFill>
                  </a:tcPr>
                </a:tc>
                <a:tc>
                  <a:txBody>
                    <a:bodyPr/>
                    <a:lstStyle/>
                    <a:p>
                      <a:pPr marL="53594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WEDNESDAY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89BC40"/>
                    </a:solidFill>
                  </a:tcPr>
                </a:tc>
                <a:tc>
                  <a:txBody>
                    <a:bodyPr/>
                    <a:lstStyle/>
                    <a:p>
                      <a:pPr marL="65087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THURSDAY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89BC40"/>
                    </a:solidFill>
                  </a:tcPr>
                </a:tc>
                <a:tc>
                  <a:txBody>
                    <a:bodyPr/>
                    <a:lstStyle/>
                    <a:p>
                      <a:pPr marL="88773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20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FRIDAY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lnL w="6350">
                      <a:solidFill>
                        <a:srgbClr val="FFFFFF"/>
                      </a:solidFill>
                      <a:prstDash val="solid"/>
                    </a:lnL>
                    <a:solidFill>
                      <a:srgbClr val="89BC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2" name="object 42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553445" y="1307556"/>
            <a:ext cx="1031502" cy="103150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750075F-746B-93F1-A858-474D6551D136}"/>
              </a:ext>
            </a:extLst>
          </p:cNvPr>
          <p:cNvSpPr txBox="1"/>
          <p:nvPr/>
        </p:nvSpPr>
        <p:spPr>
          <a:xfrm>
            <a:off x="3219450" y="1806765"/>
            <a:ext cx="11478358" cy="395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/>
              <a:t>27</a:t>
            </a:r>
            <a:r>
              <a:rPr lang="en-GB" baseline="30000"/>
              <a:t>th</a:t>
            </a:r>
            <a:r>
              <a:rPr lang="en-GB"/>
              <a:t> April 18</a:t>
            </a:r>
            <a:r>
              <a:rPr lang="en-GB" baseline="30000"/>
              <a:t>th</a:t>
            </a:r>
            <a:r>
              <a:rPr lang="en-GB"/>
              <a:t> May 8</a:t>
            </a:r>
            <a:r>
              <a:rPr lang="en-GB" baseline="30000"/>
              <a:t>th</a:t>
            </a:r>
            <a:r>
              <a:rPr lang="en-GB"/>
              <a:t> June 29</a:t>
            </a:r>
            <a:r>
              <a:rPr lang="en-GB" baseline="30000"/>
              <a:t>th</a:t>
            </a:r>
            <a:r>
              <a:rPr lang="en-GB"/>
              <a:t> June  31</a:t>
            </a:r>
            <a:r>
              <a:rPr lang="en-GB" baseline="30000"/>
              <a:t>st</a:t>
            </a:r>
            <a:r>
              <a:rPr lang="en-GB"/>
              <a:t> August 21</a:t>
            </a:r>
            <a:r>
              <a:rPr lang="en-GB" baseline="30000"/>
              <a:t>st</a:t>
            </a:r>
            <a:r>
              <a:rPr lang="en-GB"/>
              <a:t> September 12</a:t>
            </a:r>
            <a:r>
              <a:rPr lang="en-GB" baseline="30000"/>
              <a:t>th</a:t>
            </a:r>
            <a:r>
              <a:rPr lang="en-GB"/>
              <a:t> October</a:t>
            </a:r>
            <a:endParaRPr lang="en-GB" sz="18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Mangal" panose="02040503050203030202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eek 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31F2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Week 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31F2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Week 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31F2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B5921EBB5A7A14B832DA7240DCB29DA" ma:contentTypeVersion="3" ma:contentTypeDescription="Create a new document." ma:contentTypeScope="" ma:versionID="a115836b1a573d8a67d384ed52f0769f">
  <xsd:schema xmlns:xsd="http://www.w3.org/2001/XMLSchema" xmlns:xs="http://www.w3.org/2001/XMLSchema" xmlns:p="http://schemas.microsoft.com/office/2006/metadata/properties" xmlns:ns2="a3266731-19f4-493e-9ca7-6ec46be2e548" targetNamespace="http://schemas.microsoft.com/office/2006/metadata/properties" ma:root="true" ma:fieldsID="4221bbc0063b261eabbc56023c070a87" ns2:_="">
    <xsd:import namespace="a3266731-19f4-493e-9ca7-6ec46be2e54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266731-19f4-493e-9ca7-6ec46be2e54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2CBE7A3-7AD1-4848-BE43-A622130ED3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3266731-19f4-493e-9ca7-6ec46be2e54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8EB05B5-8C92-4B07-AECB-9DBE84FE3BD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A9DD669-EB3A-4FBD-A0A2-72E0428ABF83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463</Words>
  <Application>Microsoft Office PowerPoint</Application>
  <PresentationFormat>Custom</PresentationFormat>
  <Paragraphs>102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Aptos</vt:lpstr>
      <vt:lpstr>Arial</vt:lpstr>
      <vt:lpstr>Week 1</vt:lpstr>
      <vt:lpstr>Week 2</vt:lpstr>
      <vt:lpstr>Week 3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Korcz, Monika</cp:lastModifiedBy>
  <cp:revision>3</cp:revision>
  <dcterms:created xsi:type="dcterms:W3CDTF">2026-02-03T13:26:28Z</dcterms:created>
  <dcterms:modified xsi:type="dcterms:W3CDTF">2026-10-07T18:02:42Z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2026-02-03T00:00:00Z</vt:filetime>
  </property>
  <property fmtid="{D5CDD505-2E9C-101B-9397-08002B2CF9AE}" pid="3" name="Creator">
    <vt:lpwstr>Adobe InDesign 21.1 (Macintosh)</vt:lpwstr>
  </property>
  <property fmtid="{D5CDD505-2E9C-101B-9397-08002B2CF9AE}" pid="4" name="LastSaved">
    <vt:filetime>2026-02-03T00:00:00Z</vt:filetime>
  </property>
  <property fmtid="{D5CDD505-2E9C-101B-9397-08002B2CF9AE}" pid="5" name="Producer">
    <vt:lpwstr>Adobe PDF Library 18.0</vt:lpwstr>
  </property>
  <property fmtid="{D5CDD505-2E9C-101B-9397-08002B2CF9AE}" pid="6" name="ContentTypeId">
    <vt:lpwstr>0x0101002B5921EBB5A7A14B832DA7240DCB29DA</vt:lpwstr>
  </property>
</Properties>
</file>